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102475" cy="10234613"/>
  <p:embeddedFontLst>
    <p:embeddedFont>
      <p:font typeface="Tahoma" panose="020B06040305040402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2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00" tIns="49750" rIns="99500" bIns="49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8162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00" tIns="49750" rIns="99500" bIns="49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50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00" tIns="49750" rIns="99500" bIns="497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0262"/>
            <a:ext cx="3078162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00" tIns="49750" rIns="99500" bIns="497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0262"/>
            <a:ext cx="3078162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00" tIns="49750" rIns="99500" bIns="497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50" cy="460375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80889a58b_0_63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980889a58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80889a58b_0_70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980889a58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80889a58b_0_77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980889a58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80889a58b_0_84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980889a58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80889a58b_0_91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80889a58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50" cy="460375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80889a58b_0_21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980889a5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80889a58b_0_6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980889a5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80889a58b_0_12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980889a5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50" cy="460375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80889a58b_0_36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980889a5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889a58b_0_44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980889a58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0889a58b_0_53:notes"/>
          <p:cNvSpPr txBox="1">
            <a:spLocks noGrp="1"/>
          </p:cNvSpPr>
          <p:nvPr>
            <p:ph type="body" idx="1"/>
          </p:nvPr>
        </p:nvSpPr>
        <p:spPr>
          <a:xfrm>
            <a:off x="709612" y="4864100"/>
            <a:ext cx="5683200" cy="4603800"/>
          </a:xfrm>
          <a:prstGeom prst="rect">
            <a:avLst/>
          </a:prstGeom>
        </p:spPr>
        <p:txBody>
          <a:bodyPr spcFirstLastPara="1" wrap="square" lIns="99500" tIns="49750" rIns="99500" bIns="49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980889a58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E3A16FB0-2622-46EB-A461-A7E7E11F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6927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8431306-0EED-44AA-87F5-51AA3C95D28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33414" y="2600327"/>
            <a:ext cx="438151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0E7F178-688C-45DE-AAD0-A92945B0F6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16000" y="2600327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CD2D5C-AB04-4E32-9FFC-916BD50069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57239" y="3022602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33EEEE-6D6E-445C-9578-14B55066C1C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27126" y="3022602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00A360F-42EB-4CDD-A01B-25EDC06BBCA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42901" y="2949577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0A41F36-4C5F-467D-B345-BCD42662C9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7901" y="2492377"/>
            <a:ext cx="31751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8AB94C7-9456-44DF-9D16-6F391639679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814" y="3282950"/>
            <a:ext cx="11341100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97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97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3AD642D-FEC2-4735-B924-C331A0CA1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85726"/>
            <a:ext cx="25400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10C841CA-E99F-45EC-AC8E-F2A3107B93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85726"/>
            <a:ext cx="38608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1A8854F-E016-4AF4-A44B-A5FE8EA2DC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85726"/>
            <a:ext cx="25400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ECA4295-D3F2-42FF-8FCE-FFCCCBA698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873B1B4-8762-48F1-80DF-67B65366F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6CAAA9C-A726-4AFC-A3D2-D8B250FF77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276252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2551CFE7-2C11-4E6F-B136-8A98962B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338733" y="214316"/>
            <a:ext cx="2601384" cy="56629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534584" y="214316"/>
            <a:ext cx="7600949" cy="566295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AACE669-E3C3-465C-B0A8-77A52A6674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8DD8A0E-CE98-4258-A31D-A2057F33CC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13E4332-E6E5-4636-BFB7-1CBC6A774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938375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34586" y="214314"/>
            <a:ext cx="10390716" cy="14620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3859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3859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31BFF69-21F4-4CD5-85E5-D5350801DE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A70F1DC-16BA-4949-B513-AB24E9D8F5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E3CDB04-709A-4008-BA62-0CF95B045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679535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34586" y="214314"/>
            <a:ext cx="10390716" cy="14620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F79CF20-5944-4AB4-83F8-5A045BB140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CBEC980-3B6B-4D93-8936-588F9973FE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F09F221-F881-470D-AC64-EF055C182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403702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E3A16FB0-2622-46EB-A461-A7E7E11F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6927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8431306-0EED-44AA-87F5-51AA3C95D28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33414" y="2600327"/>
            <a:ext cx="438151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0E7F178-688C-45DE-AAD0-A92945B0F6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16000" y="2600327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CD2D5C-AB04-4E32-9FFC-916BD50069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57239" y="3022602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33EEEE-6D6E-445C-9578-14B55066C1C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27126" y="3022602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00A360F-42EB-4CDD-A01B-25EDC06BBCA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42901" y="2949577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0A41F36-4C5F-467D-B345-BCD42662C9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7901" y="2492377"/>
            <a:ext cx="31751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8AB94C7-9456-44DF-9D16-6F391639679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814" y="3282950"/>
            <a:ext cx="11341100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97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97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3AD642D-FEC2-4735-B924-C331A0CA1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85726"/>
            <a:ext cx="25400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10C841CA-E99F-45EC-AC8E-F2A3107B93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85726"/>
            <a:ext cx="38608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CO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1A8854F-E016-4AF4-A44B-A5FE8EA2DC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85726"/>
            <a:ext cx="2540000" cy="271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727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9D5CAC-17D7-4C8E-B8FA-BD39266668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99A41D3-0A51-4652-86A6-F36DD91C19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02F48F8-DA04-4E90-A520-63DDCAB238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1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024483B6-F307-420C-959C-5D7D60E1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3FBD0A58-3DF7-4A30-8C55-DB8D22F4BE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" y="4405313"/>
            <a:ext cx="10968039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07AC5C0-9FBA-4B75-A98E-0D32864B61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6EC81B9-240A-4A3C-838A-1BB81A638F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488F96FD-46A6-4DFE-924D-E10AFCF2A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503302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38595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38595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AC5B30D-66FD-48AD-A685-9CBF0BB0D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11B5917-F1C3-4635-AF2C-4C6E25BCA2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CF0F6A-8DE2-4EF5-AEE6-4A36C0907E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2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4">
            <a:extLst>
              <a:ext uri="{FF2B5EF4-FFF2-40B4-BE49-F238E27FC236}">
                <a16:creationId xmlns:a16="http://schemas.microsoft.com/office/drawing/2014/main" id="{58164A61-5AE1-4196-A48A-5A9BBD11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8"/>
            <a:ext cx="5386917" cy="370239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9" y="2174878"/>
            <a:ext cx="5389033" cy="370239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4407D3B-B5B3-48AD-BF61-E28E4EEDB6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34C9E55-18FA-42F0-B79D-6F1364A2E6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FBB0BA2-D495-4B55-8AD3-97449B62E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7699941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3ECE04B-F584-4F53-8E90-4272F57B28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9AFFBF0-F1C7-4936-8F2C-3769C3BD83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7164F49-984D-4442-AEDC-07990CE076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9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9D5CAC-17D7-4C8E-B8FA-BD39266668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99A41D3-0A51-4652-86A6-F36DD91C19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02F48F8-DA04-4E90-A520-63DDCAB238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30306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4">
            <a:extLst>
              <a:ext uri="{FF2B5EF4-FFF2-40B4-BE49-F238E27FC236}">
                <a16:creationId xmlns:a16="http://schemas.microsoft.com/office/drawing/2014/main" id="{55DB36A7-B777-4C74-8367-DD1AD133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19A5FB12-90DF-4B01-AC89-F8607CDE79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3B2F1DD-5674-49E3-8112-618547785D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F820D79-26C8-41DA-AE93-E45339E0CC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1618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4">
            <a:extLst>
              <a:ext uri="{FF2B5EF4-FFF2-40B4-BE49-F238E27FC236}">
                <a16:creationId xmlns:a16="http://schemas.microsoft.com/office/drawing/2014/main" id="{25937967-B306-4420-A90A-E33AF4ED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55636"/>
            <a:ext cx="6815667" cy="554963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2" y="1417686"/>
            <a:ext cx="4011084" cy="44478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B74BB91-EF3D-4EE6-A2D8-73CBF672F1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EFECCE3-C52F-4DF9-B3D0-A70B4F76C1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D798D73-8186-42C4-8D6A-07477F8A97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9255197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4">
            <a:extLst>
              <a:ext uri="{FF2B5EF4-FFF2-40B4-BE49-F238E27FC236}">
                <a16:creationId xmlns:a16="http://schemas.microsoft.com/office/drawing/2014/main" id="{230B2C0F-DA12-43BB-8452-27DA1E6D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505672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317847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072410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12337DE-B8BB-46A4-A742-CC30DF2CF0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D9985437-7DFE-4FD3-8389-5BA61D89B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932B35F8-57C0-4935-BBE0-86F6C56C40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9166735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ECA4295-D3F2-42FF-8FCE-FFCCCBA698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873B1B4-8762-48F1-80DF-67B65366F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6CAAA9C-A726-4AFC-A3D2-D8B250FF77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1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2551CFE7-2C11-4E6F-B136-8A98962B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338733" y="214316"/>
            <a:ext cx="2601384" cy="56629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534584" y="214316"/>
            <a:ext cx="7600949" cy="566295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AACE669-E3C3-465C-B0A8-77A52A6674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8DD8A0E-CE98-4258-A31D-A2057F33CC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13E4332-E6E5-4636-BFB7-1CBC6A774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3747883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34586" y="214314"/>
            <a:ext cx="10390716" cy="14620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3859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3859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31BFF69-21F4-4CD5-85E5-D5350801DE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A70F1DC-16BA-4949-B513-AB24E9D8F5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E3CDB04-709A-4008-BA62-0CF95B045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1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34586" y="214314"/>
            <a:ext cx="10390716" cy="14620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F79CF20-5944-4AB4-83F8-5A045BB140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CBEC980-3B6B-4D93-8936-588F9973FE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F09F221-F881-470D-AC64-EF055C182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7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>
            <a:extLst>
              <a:ext uri="{FF2B5EF4-FFF2-40B4-BE49-F238E27FC236}">
                <a16:creationId xmlns:a16="http://schemas.microsoft.com/office/drawing/2014/main" id="{024483B6-F307-420C-959C-5D7D60E1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3FBD0A58-3DF7-4A30-8C55-DB8D22F4BE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" y="4405313"/>
            <a:ext cx="10968039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07AC5C0-9FBA-4B75-A98E-0D32864B61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6EC81B9-240A-4A3C-838A-1BB81A638F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488F96FD-46A6-4DFE-924D-E10AFCF2AF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62815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38595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38595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AC5B30D-66FD-48AD-A685-9CBF0BB0D7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11B5917-F1C3-4635-AF2C-4C6E25BCA2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CF0F6A-8DE2-4EF5-AEE6-4A36C0907E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679391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4">
            <a:extLst>
              <a:ext uri="{FF2B5EF4-FFF2-40B4-BE49-F238E27FC236}">
                <a16:creationId xmlns:a16="http://schemas.microsoft.com/office/drawing/2014/main" id="{58164A61-5AE1-4196-A48A-5A9BBD11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8"/>
            <a:ext cx="5386917" cy="370239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9" y="2174878"/>
            <a:ext cx="5389033" cy="370239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4407D3B-B5B3-48AD-BF61-E28E4EEDB6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34C9E55-18FA-42F0-B79D-6F1364A2E6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FBB0BA2-D495-4B55-8AD3-97449B62E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30774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3ECE04B-F584-4F53-8E90-4272F57B28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9AFFBF0-F1C7-4936-8F2C-3769C3BD83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7164F49-984D-4442-AEDC-07990CE076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8011463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4">
            <a:extLst>
              <a:ext uri="{FF2B5EF4-FFF2-40B4-BE49-F238E27FC236}">
                <a16:creationId xmlns:a16="http://schemas.microsoft.com/office/drawing/2014/main" id="{55DB36A7-B777-4C74-8367-DD1AD133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19A5FB12-90DF-4B01-AC89-F8607CDE79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3B2F1DD-5674-49E3-8112-618547785D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F820D79-26C8-41DA-AE93-E45339E0CC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653466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4">
            <a:extLst>
              <a:ext uri="{FF2B5EF4-FFF2-40B4-BE49-F238E27FC236}">
                <a16:creationId xmlns:a16="http://schemas.microsoft.com/office/drawing/2014/main" id="{25937967-B306-4420-A90A-E33AF4ED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55636"/>
            <a:ext cx="6815667" cy="554963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2" y="1417686"/>
            <a:ext cx="4011084" cy="44478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B74BB91-EF3D-4EE6-A2D8-73CBF672F1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7EFECCE3-C52F-4DF9-B3D0-A70B4F76C1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D798D73-8186-42C4-8D6A-07477F8A97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683361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4">
            <a:extLst>
              <a:ext uri="{FF2B5EF4-FFF2-40B4-BE49-F238E27FC236}">
                <a16:creationId xmlns:a16="http://schemas.microsoft.com/office/drawing/2014/main" id="{230B2C0F-DA12-43BB-8452-27DA1E6D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23925"/>
            <a:ext cx="12153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505672"/>
            <a:ext cx="73152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317847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072410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12337DE-B8BB-46A4-A742-CC30DF2CF0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D9985437-7DFE-4FD3-8389-5BA61D89B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CO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932B35F8-57C0-4935-BBE0-86F6C56C40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477175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4E110BD7-7800-42A3-B099-8975F6C9C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388" y="2017715"/>
            <a:ext cx="10363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CO" altLang="es-MX"/>
              <a:t>Haga clic para modificar el estilo de texto del patrón</a:t>
            </a:r>
          </a:p>
          <a:p>
            <a:pPr lvl="1"/>
            <a:r>
              <a:rPr lang="es-CO" altLang="es-MX"/>
              <a:t>Segundo nivel</a:t>
            </a:r>
          </a:p>
          <a:p>
            <a:pPr lvl="2"/>
            <a:r>
              <a:rPr lang="es-CO" altLang="es-MX"/>
              <a:t>Tercer nivel</a:t>
            </a:r>
          </a:p>
          <a:p>
            <a:pPr lvl="3"/>
            <a:r>
              <a:rPr lang="es-CO" altLang="es-MX"/>
              <a:t>Cuarto nivel</a:t>
            </a:r>
          </a:p>
          <a:p>
            <a:pPr lvl="4"/>
            <a:r>
              <a:rPr lang="es-CO" altLang="es-MX"/>
              <a:t>Quinto nivel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5534087E-2555-4C54-9620-D8F4A5896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31750"/>
            <a:ext cx="25400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825">
                <a:latin typeface="Tahoma" charset="0"/>
              </a:defRPr>
            </a:lvl1pPr>
          </a:lstStyle>
          <a:p>
            <a:endParaRPr lang="es-CO"/>
          </a:p>
        </p:txBody>
      </p:sp>
      <p:sp>
        <p:nvSpPr>
          <p:cNvPr id="28684" name="Rectangle 12">
            <a:extLst>
              <a:ext uri="{FF2B5EF4-FFF2-40B4-BE49-F238E27FC236}">
                <a16:creationId xmlns:a16="http://schemas.microsoft.com/office/drawing/2014/main" id="{B1A30904-3385-47A3-B392-B0F6AA859F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31750"/>
            <a:ext cx="38608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825">
                <a:latin typeface="Tahoma" charset="0"/>
              </a:defRPr>
            </a:lvl1pPr>
          </a:lstStyle>
          <a:p>
            <a:endParaRPr lang="es-CO"/>
          </a:p>
        </p:txBody>
      </p:sp>
      <p:sp>
        <p:nvSpPr>
          <p:cNvPr id="28685" name="Rectangle 13">
            <a:extLst>
              <a:ext uri="{FF2B5EF4-FFF2-40B4-BE49-F238E27FC236}">
                <a16:creationId xmlns:a16="http://schemas.microsoft.com/office/drawing/2014/main" id="{4FFE8774-890E-41FE-B10C-1880E559B5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90063" y="31750"/>
            <a:ext cx="25400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825"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  <p:pic>
        <p:nvPicPr>
          <p:cNvPr id="1030" name="Imagen 2">
            <a:extLst>
              <a:ext uri="{FF2B5EF4-FFF2-40B4-BE49-F238E27FC236}">
                <a16:creationId xmlns:a16="http://schemas.microsoft.com/office/drawing/2014/main" id="{B796A33D-321C-4590-9D53-CFAC1CAD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3915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256D259E-794E-4837-84F1-D64F6F7D310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06438" y="1098552"/>
            <a:ext cx="438151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DCA23A32-D894-4A5E-91DF-DD57067CDE8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89026" y="1098552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F11ED3B-D770-4B42-B618-56845B15112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30264" y="1520827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8FB83905-4095-47B3-8440-FEDE026C5B0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00151" y="1520827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C05CB3B3-64C0-469F-B3C6-9FAB210ED2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5926" y="1447802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2D31BA1B-C76B-4A99-A148-F2F83D6A89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0926" y="990602"/>
            <a:ext cx="31751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7538562-A552-4BD4-9A35-2441F2F508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839" y="1781175"/>
            <a:ext cx="11341100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038" name="Rectangle 9">
            <a:extLst>
              <a:ext uri="{FF2B5EF4-FFF2-40B4-BE49-F238E27FC236}">
                <a16:creationId xmlns:a16="http://schemas.microsoft.com/office/drawing/2014/main" id="{D367F6D9-3B28-4AA6-9092-7A06A3E9D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5113" y="214314"/>
            <a:ext cx="1039018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CO" altLang="es-MX"/>
              <a:t>Haga clic para cambiar el estilo de título	</a:t>
            </a:r>
          </a:p>
        </p:txBody>
      </p:sp>
    </p:spTree>
    <p:extLst>
      <p:ext uri="{BB962C8B-B14F-4D97-AF65-F5344CB8AC3E}">
        <p14:creationId xmlns:p14="http://schemas.microsoft.com/office/powerpoint/2010/main" val="427390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4E110BD7-7800-42A3-B099-8975F6C9C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388" y="2017715"/>
            <a:ext cx="10363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CO" altLang="es-MX"/>
              <a:t>Haga clic para modificar el estilo de texto del patrón</a:t>
            </a:r>
          </a:p>
          <a:p>
            <a:pPr lvl="1"/>
            <a:r>
              <a:rPr lang="es-CO" altLang="es-MX"/>
              <a:t>Segundo nivel</a:t>
            </a:r>
          </a:p>
          <a:p>
            <a:pPr lvl="2"/>
            <a:r>
              <a:rPr lang="es-CO" altLang="es-MX"/>
              <a:t>Tercer nivel</a:t>
            </a:r>
          </a:p>
          <a:p>
            <a:pPr lvl="3"/>
            <a:r>
              <a:rPr lang="es-CO" altLang="es-MX"/>
              <a:t>Cuarto nivel</a:t>
            </a:r>
          </a:p>
          <a:p>
            <a:pPr lvl="4"/>
            <a:r>
              <a:rPr lang="es-CO" altLang="es-MX"/>
              <a:t>Quinto nivel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5534087E-2555-4C54-9620-D8F4A58967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31750"/>
            <a:ext cx="25400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825">
                <a:latin typeface="Tahoma" charset="0"/>
              </a:defRPr>
            </a:lvl1pPr>
          </a:lstStyle>
          <a:p>
            <a:endParaRPr lang="es-CO"/>
          </a:p>
        </p:txBody>
      </p:sp>
      <p:sp>
        <p:nvSpPr>
          <p:cNvPr id="28684" name="Rectangle 12">
            <a:extLst>
              <a:ext uri="{FF2B5EF4-FFF2-40B4-BE49-F238E27FC236}">
                <a16:creationId xmlns:a16="http://schemas.microsoft.com/office/drawing/2014/main" id="{B1A30904-3385-47A3-B392-B0F6AA859F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31750"/>
            <a:ext cx="38608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825">
                <a:latin typeface="Tahoma" charset="0"/>
              </a:defRPr>
            </a:lvl1pPr>
          </a:lstStyle>
          <a:p>
            <a:endParaRPr lang="es-CO"/>
          </a:p>
        </p:txBody>
      </p:sp>
      <p:sp>
        <p:nvSpPr>
          <p:cNvPr id="28685" name="Rectangle 13">
            <a:extLst>
              <a:ext uri="{FF2B5EF4-FFF2-40B4-BE49-F238E27FC236}">
                <a16:creationId xmlns:a16="http://schemas.microsoft.com/office/drawing/2014/main" id="{4FFE8774-890E-41FE-B10C-1880E559B5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90063" y="31750"/>
            <a:ext cx="25400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825"/>
            </a:lvl1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sz="1400"/>
          </a:p>
        </p:txBody>
      </p:sp>
      <p:pic>
        <p:nvPicPr>
          <p:cNvPr id="1030" name="Imagen 2">
            <a:extLst>
              <a:ext uri="{FF2B5EF4-FFF2-40B4-BE49-F238E27FC236}">
                <a16:creationId xmlns:a16="http://schemas.microsoft.com/office/drawing/2014/main" id="{B796A33D-321C-4590-9D53-CFAC1CAD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3915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256D259E-794E-4837-84F1-D64F6F7D310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06438" y="1098552"/>
            <a:ext cx="438151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DCA23A32-D894-4A5E-91DF-DD57067CDE8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89026" y="1098552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F11ED3B-D770-4B42-B618-56845B15112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30264" y="1520827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8FB83905-4095-47B3-8440-FEDE026C5B0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00151" y="1520827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C05CB3B3-64C0-469F-B3C6-9FAB210ED2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5926" y="1447802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2D31BA1B-C76B-4A99-A148-F2F83D6A89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0926" y="990602"/>
            <a:ext cx="31751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7538562-A552-4BD4-9A35-2441F2F508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839" y="1781175"/>
            <a:ext cx="11341100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s-MX" altLang="es-MX" sz="1800"/>
          </a:p>
        </p:txBody>
      </p:sp>
      <p:sp>
        <p:nvSpPr>
          <p:cNvPr id="1038" name="Rectangle 9">
            <a:extLst>
              <a:ext uri="{FF2B5EF4-FFF2-40B4-BE49-F238E27FC236}">
                <a16:creationId xmlns:a16="http://schemas.microsoft.com/office/drawing/2014/main" id="{D367F6D9-3B28-4AA6-9092-7A06A3E9D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5113" y="214314"/>
            <a:ext cx="1039018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CO" altLang="es-MX"/>
              <a:t>Haga clic para cambiar el estilo de título	</a:t>
            </a:r>
          </a:p>
        </p:txBody>
      </p:sp>
    </p:spTree>
    <p:extLst>
      <p:ext uri="{BB962C8B-B14F-4D97-AF65-F5344CB8AC3E}">
        <p14:creationId xmlns:p14="http://schemas.microsoft.com/office/powerpoint/2010/main" val="41021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</a:pPr>
            <a:r>
              <a:rPr lang="en-US" sz="4000"/>
              <a:t>Realidad Aumentada</a:t>
            </a: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1"/>
          </p:nvPr>
        </p:nvSpPr>
        <p:spPr>
          <a:xfrm>
            <a:off x="2782887" y="3581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533400" indent="-533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"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3400" indent="-53340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720"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3400" indent="-53340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080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CURSO GRUPO BANCOLOMBIA</a:t>
            </a:r>
            <a:endParaRPr/>
          </a:p>
          <a:p>
            <a:pPr marL="533400" indent="-53340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720"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3400" indent="-53340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960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Universidad Nacional de Colombia</a:t>
            </a:r>
            <a:endParaRPr/>
          </a:p>
          <a:p>
            <a:pPr>
              <a:spcBef>
                <a:spcPts val="320"/>
              </a:spcBef>
              <a:spcAft>
                <a:spcPts val="0"/>
              </a:spcAft>
              <a:buSzPts val="960"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8382000" y="85725"/>
            <a:ext cx="1905000" cy="27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lt2"/>
              </a:buClr>
              <a:buSzPts val="1100"/>
            </a:pPr>
            <a:fld id="{00000000-1234-1234-1234-123412341234}" type="slidenum">
              <a:rPr lang="en-US" sz="1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lt2"/>
                </a:buClr>
                <a:buSzPts val="1100"/>
              </a:pPr>
              <a:t>1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10</a:t>
            </a:fld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300" y="2020501"/>
            <a:ext cx="6501476" cy="36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11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351" y="1956629"/>
            <a:ext cx="5585800" cy="37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12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2068419"/>
            <a:ext cx="5572450" cy="371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13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175" y="1860810"/>
            <a:ext cx="4166050" cy="37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14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750" y="1932703"/>
            <a:ext cx="5008025" cy="38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Qué es?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600" dirty="0"/>
              <a:t>Es una </a:t>
            </a:r>
            <a:r>
              <a:rPr lang="en-US" sz="3600" dirty="0" err="1"/>
              <a:t>experiencia</a:t>
            </a:r>
            <a:r>
              <a:rPr lang="en-US" sz="3600" dirty="0"/>
              <a:t> </a:t>
            </a:r>
            <a:r>
              <a:rPr lang="en-US" sz="3600" dirty="0" err="1"/>
              <a:t>interactiva</a:t>
            </a:r>
            <a:r>
              <a:rPr lang="en-US" sz="3600" dirty="0"/>
              <a:t> que </a:t>
            </a:r>
            <a:r>
              <a:rPr lang="en-US" sz="3600" dirty="0" err="1"/>
              <a:t>combina</a:t>
            </a:r>
            <a:r>
              <a:rPr lang="en-US" sz="3600" dirty="0"/>
              <a:t> los </a:t>
            </a:r>
            <a:r>
              <a:rPr lang="en-US" sz="3600" dirty="0" err="1"/>
              <a:t>objetos</a:t>
            </a:r>
            <a:r>
              <a:rPr lang="en-US" sz="3600" dirty="0"/>
              <a:t> del </a:t>
            </a:r>
            <a:r>
              <a:rPr lang="en-US" sz="3600" dirty="0" err="1"/>
              <a:t>mundo</a:t>
            </a:r>
            <a:r>
              <a:rPr lang="en-US" sz="3600" dirty="0"/>
              <a:t> real con </a:t>
            </a:r>
            <a:r>
              <a:rPr lang="en-US" sz="3600" dirty="0" err="1"/>
              <a:t>objetos</a:t>
            </a:r>
            <a:r>
              <a:rPr lang="en-US" sz="3600" dirty="0"/>
              <a:t> </a:t>
            </a:r>
            <a:r>
              <a:rPr lang="en-US" sz="3600" dirty="0" err="1"/>
              <a:t>generados</a:t>
            </a:r>
            <a:r>
              <a:rPr lang="en-US" sz="3600" dirty="0"/>
              <a:t> por </a:t>
            </a:r>
            <a:r>
              <a:rPr lang="en-US" sz="3600" dirty="0" err="1"/>
              <a:t>computadora</a:t>
            </a:r>
            <a:r>
              <a:rPr lang="en-US" sz="3600" dirty="0"/>
              <a:t> </a:t>
            </a:r>
            <a:r>
              <a:rPr lang="en-US" sz="3600" dirty="0" err="1"/>
              <a:t>basados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percepción</a:t>
            </a:r>
            <a:r>
              <a:rPr lang="en-US" sz="3600" dirty="0"/>
              <a:t> que se </a:t>
            </a:r>
            <a:r>
              <a:rPr lang="en-US" sz="3600" dirty="0" err="1"/>
              <a:t>logra</a:t>
            </a:r>
            <a:r>
              <a:rPr lang="en-US" sz="3600" dirty="0"/>
              <a:t> de la </a:t>
            </a:r>
            <a:r>
              <a:rPr lang="en-US" sz="3600" dirty="0" err="1"/>
              <a:t>realidad</a:t>
            </a:r>
            <a:r>
              <a:rPr lang="en-US" sz="3600" dirty="0"/>
              <a:t>.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8566150" y="31751"/>
            <a:ext cx="1905000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Reality - Virtuality Continuum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000" dirty="0"/>
              <a:t>Paul Milgram </a:t>
            </a:r>
            <a:r>
              <a:rPr lang="en-US" sz="2000" dirty="0" err="1"/>
              <a:t>acuño</a:t>
            </a:r>
            <a:r>
              <a:rPr lang="en-US" sz="2000" dirty="0"/>
              <a:t> el </a:t>
            </a:r>
            <a:r>
              <a:rPr lang="en-US" sz="2000" dirty="0" err="1"/>
              <a:t>término</a:t>
            </a:r>
            <a:r>
              <a:rPr lang="en-US" sz="2000" dirty="0"/>
              <a:t> “Augmented Virtuality” para </a:t>
            </a:r>
            <a:r>
              <a:rPr lang="en-US" sz="2000" dirty="0" err="1"/>
              <a:t>identificar</a:t>
            </a:r>
            <a:r>
              <a:rPr lang="en-US" sz="2000" dirty="0"/>
              <a:t> los </a:t>
            </a:r>
            <a:r>
              <a:rPr lang="en-US" sz="2000" dirty="0" err="1"/>
              <a:t>sistemas</a:t>
            </a:r>
            <a:r>
              <a:rPr lang="en-US" sz="2000" dirty="0"/>
              <a:t> que </a:t>
            </a:r>
            <a:r>
              <a:rPr lang="en-US" sz="2000" dirty="0" err="1"/>
              <a:t>mayormente</a:t>
            </a:r>
            <a:r>
              <a:rPr lang="en-US" sz="2000" dirty="0"/>
              <a:t> </a:t>
            </a:r>
            <a:r>
              <a:rPr lang="en-US" sz="2000" dirty="0" err="1"/>
              <a:t>sintéticos</a:t>
            </a:r>
            <a:r>
              <a:rPr lang="en-US" sz="2000" dirty="0"/>
              <a:t> con </a:t>
            </a:r>
            <a:r>
              <a:rPr lang="en-US" sz="2000" dirty="0" err="1"/>
              <a:t>algunas</a:t>
            </a:r>
            <a:r>
              <a:rPr lang="en-US" sz="2000" dirty="0"/>
              <a:t> </a:t>
            </a:r>
            <a:r>
              <a:rPr lang="en-US" sz="2000" dirty="0" err="1"/>
              <a:t>imágenes</a:t>
            </a:r>
            <a:r>
              <a:rPr lang="en-US" sz="2000" dirty="0"/>
              <a:t> del </a:t>
            </a:r>
            <a:r>
              <a:rPr lang="en-US" sz="2000" dirty="0" err="1"/>
              <a:t>mundo</a:t>
            </a:r>
            <a:r>
              <a:rPr lang="en-US" sz="2000" dirty="0"/>
              <a:t> real </a:t>
            </a:r>
            <a:r>
              <a:rPr lang="en-US" sz="2000" dirty="0" err="1"/>
              <a:t>agregadas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texturas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un </a:t>
            </a:r>
            <a:r>
              <a:rPr lang="en-US" sz="2000" dirty="0" err="1"/>
              <a:t>mundo</a:t>
            </a:r>
            <a:r>
              <a:rPr lang="en-US" sz="2000" dirty="0"/>
              <a:t> virtual.</a:t>
            </a:r>
            <a:endParaRPr sz="2000" dirty="0"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000" dirty="0"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0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3</a:t>
            </a:fld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00" y="3610050"/>
            <a:ext cx="48768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Algo de Historia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1901: Frank Baum introduce la primera idea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...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1994: Milgram Continuum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2015: Microsoft - HoloLens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2016: Niantic - Pokemon Go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2017: Magic Leap</a:t>
            </a:r>
            <a:endParaRPr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2019: Microsoft - HoloLens 2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Diferencias con Realidad Virtual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 err="1"/>
              <a:t>Realidad</a:t>
            </a:r>
            <a:r>
              <a:rPr lang="en-US" sz="2000" dirty="0"/>
              <a:t> </a:t>
            </a:r>
            <a:r>
              <a:rPr lang="en-US" sz="2000" dirty="0" err="1"/>
              <a:t>Aumentada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El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aumenta</a:t>
            </a:r>
            <a:r>
              <a:rPr lang="en-US" sz="2000" dirty="0"/>
              <a:t> una </a:t>
            </a:r>
            <a:r>
              <a:rPr lang="en-US" sz="2000" dirty="0" err="1"/>
              <a:t>escena</a:t>
            </a:r>
            <a:r>
              <a:rPr lang="en-US" sz="2000" dirty="0"/>
              <a:t> del </a:t>
            </a:r>
            <a:r>
              <a:rPr lang="en-US" sz="2000" dirty="0" err="1"/>
              <a:t>mundo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mantiene</a:t>
            </a:r>
            <a:r>
              <a:rPr lang="en-US" sz="2000" dirty="0"/>
              <a:t> una </a:t>
            </a:r>
            <a:r>
              <a:rPr lang="en-US" sz="2000" dirty="0" err="1"/>
              <a:t>sensación</a:t>
            </a:r>
            <a:r>
              <a:rPr lang="en-US" sz="2000" dirty="0"/>
              <a:t> de </a:t>
            </a:r>
            <a:r>
              <a:rPr lang="en-US" sz="2000" dirty="0" err="1"/>
              <a:t>presencia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mundo</a:t>
            </a:r>
            <a:r>
              <a:rPr lang="en-US" sz="2000" dirty="0"/>
              <a:t> real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Se </a:t>
            </a:r>
            <a:r>
              <a:rPr lang="en-US" sz="2000" dirty="0" err="1"/>
              <a:t>necesita</a:t>
            </a:r>
            <a:r>
              <a:rPr lang="en-US" sz="2000" dirty="0"/>
              <a:t> un </a:t>
            </a:r>
            <a:r>
              <a:rPr lang="en-US" sz="2000" dirty="0" err="1"/>
              <a:t>mecanismo</a:t>
            </a:r>
            <a:r>
              <a:rPr lang="en-US" sz="2000" dirty="0"/>
              <a:t> para </a:t>
            </a:r>
            <a:r>
              <a:rPr lang="en-US" sz="2000" dirty="0" err="1"/>
              <a:t>combinar</a:t>
            </a:r>
            <a:r>
              <a:rPr lang="en-US" sz="2000" dirty="0"/>
              <a:t> el </a:t>
            </a:r>
            <a:r>
              <a:rPr lang="en-US" sz="2000" dirty="0" err="1"/>
              <a:t>mundo</a:t>
            </a:r>
            <a:r>
              <a:rPr lang="en-US" sz="2000" dirty="0"/>
              <a:t> real y el </a:t>
            </a:r>
            <a:r>
              <a:rPr lang="en-US" sz="2000" dirty="0" err="1"/>
              <a:t>mundo</a:t>
            </a:r>
            <a:r>
              <a:rPr lang="en-US" sz="2000" dirty="0"/>
              <a:t> virtual</a:t>
            </a:r>
            <a:endParaRPr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Realidad</a:t>
            </a:r>
            <a:r>
              <a:rPr lang="en-US" sz="2000" dirty="0"/>
              <a:t> Virtual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 err="1"/>
              <a:t>Ambiente</a:t>
            </a:r>
            <a:r>
              <a:rPr lang="en-US" sz="2000" dirty="0"/>
              <a:t> </a:t>
            </a:r>
            <a:r>
              <a:rPr lang="en-US" sz="2000" dirty="0" err="1"/>
              <a:t>totalmente</a:t>
            </a:r>
            <a:r>
              <a:rPr lang="en-US" sz="2000" dirty="0"/>
              <a:t> </a:t>
            </a:r>
            <a:r>
              <a:rPr lang="en-US" sz="2000" dirty="0" err="1"/>
              <a:t>imersivo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Los </a:t>
            </a:r>
            <a:r>
              <a:rPr lang="en-US" sz="2000" dirty="0" err="1"/>
              <a:t>sentidos</a:t>
            </a:r>
            <a:r>
              <a:rPr lang="en-US" sz="2000" dirty="0"/>
              <a:t> </a:t>
            </a:r>
            <a:r>
              <a:rPr lang="en-US" sz="2000" dirty="0" err="1"/>
              <a:t>están</a:t>
            </a:r>
            <a:r>
              <a:rPr lang="en-US" sz="2000" dirty="0"/>
              <a:t> bajo el control del </a:t>
            </a:r>
            <a:r>
              <a:rPr lang="en-US" sz="2000" dirty="0" err="1"/>
              <a:t>sistema</a:t>
            </a:r>
            <a:endParaRPr sz="2000" dirty="0"/>
          </a:p>
          <a:p>
            <a:pPr marL="444500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/>
              <a:t>Se </a:t>
            </a:r>
            <a:r>
              <a:rPr lang="en-US" sz="2000" dirty="0" err="1"/>
              <a:t>necesita</a:t>
            </a:r>
            <a:r>
              <a:rPr lang="en-US" sz="2000" dirty="0"/>
              <a:t> un </a:t>
            </a:r>
            <a:r>
              <a:rPr lang="en-US" sz="2000" dirty="0" err="1"/>
              <a:t>mecanismo</a:t>
            </a:r>
            <a:r>
              <a:rPr lang="en-US" sz="2000" dirty="0"/>
              <a:t> para que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sienta</a:t>
            </a:r>
            <a:r>
              <a:rPr lang="en-US" sz="2000" dirty="0"/>
              <a:t> el </a:t>
            </a:r>
            <a:r>
              <a:rPr lang="en-US" sz="2000" dirty="0" err="1"/>
              <a:t>mundo</a:t>
            </a:r>
            <a:r>
              <a:rPr lang="en-US" sz="2000" dirty="0"/>
              <a:t> virtual</a:t>
            </a:r>
            <a:endParaRPr sz="2000" dirty="0"/>
          </a:p>
        </p:txBody>
      </p:sp>
      <p:sp>
        <p:nvSpPr>
          <p:cNvPr id="120" name="Google Shape;120;p14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Combinar el mundo real y virtual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502920" indent="-342900">
              <a:spcBef>
                <a:spcPts val="0"/>
              </a:spcBef>
              <a:spcAft>
                <a:spcPts val="0"/>
              </a:spcAft>
              <a:buSzPts val="1080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precisos</a:t>
            </a:r>
            <a:endParaRPr dirty="0"/>
          </a:p>
          <a:p>
            <a:pPr marL="502920" indent="-342900">
              <a:spcBef>
                <a:spcPts val="0"/>
              </a:spcBef>
              <a:spcAft>
                <a:spcPts val="0"/>
              </a:spcAft>
              <a:buSzPts val="1080"/>
            </a:pPr>
            <a:r>
              <a:rPr lang="en-US" dirty="0" err="1"/>
              <a:t>Ubicación</a:t>
            </a:r>
            <a:r>
              <a:rPr lang="en-US" dirty="0"/>
              <a:t> y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ópticas</a:t>
            </a:r>
            <a:r>
              <a:rPr lang="en-US" dirty="0"/>
              <a:t> de la </a:t>
            </a:r>
            <a:r>
              <a:rPr lang="en-US" dirty="0" err="1"/>
              <a:t>cámara</a:t>
            </a:r>
            <a:endParaRPr dirty="0"/>
          </a:p>
          <a:p>
            <a:pPr marL="502920" indent="-342900">
              <a:spcBef>
                <a:spcPts val="0"/>
              </a:spcBef>
              <a:spcAft>
                <a:spcPts val="0"/>
              </a:spcAft>
              <a:buSzPts val="1080"/>
            </a:pPr>
            <a:r>
              <a:rPr lang="en-US" dirty="0" err="1"/>
              <a:t>Combinar</a:t>
            </a:r>
            <a:r>
              <a:rPr lang="en-US" dirty="0"/>
              <a:t> las </a:t>
            </a:r>
            <a:r>
              <a:rPr lang="en-US" dirty="0" err="1"/>
              <a:t>coordenadas</a:t>
            </a:r>
            <a:r>
              <a:rPr lang="en-US" dirty="0"/>
              <a:t> de los </a:t>
            </a:r>
            <a:r>
              <a:rPr lang="en-US" dirty="0" err="1"/>
              <a:t>sistemas</a:t>
            </a:r>
            <a:r>
              <a:rPr lang="en-US" dirty="0"/>
              <a:t> y los </a:t>
            </a:r>
            <a:r>
              <a:rPr lang="en-US" dirty="0" err="1"/>
              <a:t>objetos</a:t>
            </a:r>
            <a:endParaRPr dirty="0"/>
          </a:p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dirty="0"/>
          </a:p>
        </p:txBody>
      </p:sp>
      <p:sp>
        <p:nvSpPr>
          <p:cNvPr id="127" name="Google Shape;127;p15"/>
          <p:cNvSpPr txBox="1"/>
          <p:nvPr/>
        </p:nvSpPr>
        <p:spPr>
          <a:xfrm>
            <a:off x="8566150" y="31751"/>
            <a:ext cx="1905000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Combinar el mundo real y virtual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7</a:t>
            </a:fld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601" y="3198975"/>
            <a:ext cx="2318725" cy="173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551" y="3198975"/>
            <a:ext cx="2318725" cy="1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Prototipo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22098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8</a:t>
            </a:fld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925" y="1868200"/>
            <a:ext cx="7285376" cy="41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650" y="3795625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451" y="4678298"/>
            <a:ext cx="1358575" cy="12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Usos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8566150" y="31750"/>
            <a:ext cx="1905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pPr algn="r">
                <a:buClr>
                  <a:schemeClr val="dk1"/>
                </a:buClr>
                <a:buSzPts val="1100"/>
              </a:pPr>
              <a:t>9</a:t>
            </a:fld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400" y="1936150"/>
            <a:ext cx="5905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SINTELWEB">
  <a:themeElements>
    <a:clrScheme name="Mezcla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Mezclas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C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C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Mezcla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zcla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zcla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aSINTELWEB" id="{146B769D-F3F8-495A-99BF-BEE045AD53AD}" vid="{C651B662-E09A-449A-AC59-47745691E818}"/>
    </a:ext>
  </a:extLst>
</a:theme>
</file>

<file path=ppt/theme/theme2.xml><?xml version="1.0" encoding="utf-8"?>
<a:theme xmlns:a="http://schemas.openxmlformats.org/drawingml/2006/main" name="1_TemaSINTELWEB">
  <a:themeElements>
    <a:clrScheme name="Mezcla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Mezclas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C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CO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Mezcla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zcla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zcla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zcla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aSINTELWEB" id="{146B769D-F3F8-495A-99BF-BEE045AD53AD}" vid="{C651B662-E09A-449A-AC59-47745691E81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Panorámica</PresentationFormat>
  <Paragraphs>54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Tahoma</vt:lpstr>
      <vt:lpstr>Arial</vt:lpstr>
      <vt:lpstr>Wingdings</vt:lpstr>
      <vt:lpstr>TemaSINTELWEB</vt:lpstr>
      <vt:lpstr>1_TemaSINTELWEB</vt:lpstr>
      <vt:lpstr>Realidad Aumentada</vt:lpstr>
      <vt:lpstr>Qué es?</vt:lpstr>
      <vt:lpstr>Reality - Virtuality Continuum</vt:lpstr>
      <vt:lpstr>Algo de Historia</vt:lpstr>
      <vt:lpstr>Diferencias con Realidad Virtual</vt:lpstr>
      <vt:lpstr>Combinar el mundo real y virtual</vt:lpstr>
      <vt:lpstr>Combinar el mundo real y virtual</vt:lpstr>
      <vt:lpstr>Prototipo</vt:lpstr>
      <vt:lpstr>Usos</vt:lpstr>
      <vt:lpstr>Usos</vt:lpstr>
      <vt:lpstr>Usos</vt:lpstr>
      <vt:lpstr>Usos</vt:lpstr>
      <vt:lpstr>Usos</vt:lpstr>
      <vt:lpstr>Usos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 Aumentada</dc:title>
  <cp:lastModifiedBy>User</cp:lastModifiedBy>
  <cp:revision>1</cp:revision>
  <dcterms:modified xsi:type="dcterms:W3CDTF">2020-09-16T21:27:24Z</dcterms:modified>
</cp:coreProperties>
</file>